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541738"/>
            <a:ext cx="9144000" cy="915712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 rot="-186992">
            <a:off x="1102116" y="2348618"/>
            <a:ext cx="7576305" cy="393947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000"/>
              <a:buNone/>
              <a:defRPr sz="2000"/>
            </a:lvl1pPr>
            <a:lvl2pPr lvl="1">
              <a:spcBef>
                <a:spcPts val="0"/>
              </a:spcBef>
              <a:buSzPts val="2000"/>
              <a:buNone/>
              <a:defRPr sz="2000"/>
            </a:lvl2pPr>
            <a:lvl3pPr lvl="2">
              <a:spcBef>
                <a:spcPts val="0"/>
              </a:spcBef>
              <a:buSzPts val="2000"/>
              <a:buNone/>
              <a:defRPr sz="2000"/>
            </a:lvl3pPr>
            <a:lvl4pPr lvl="3">
              <a:spcBef>
                <a:spcPts val="0"/>
              </a:spcBef>
              <a:buSzPts val="2000"/>
              <a:buNone/>
              <a:defRPr sz="2000"/>
            </a:lvl4pPr>
            <a:lvl5pPr lvl="4">
              <a:spcBef>
                <a:spcPts val="0"/>
              </a:spcBef>
              <a:buSzPts val="2000"/>
              <a:buNone/>
              <a:defRPr sz="2000"/>
            </a:lvl5pPr>
            <a:lvl6pPr lvl="5">
              <a:spcBef>
                <a:spcPts val="0"/>
              </a:spcBef>
              <a:buSzPts val="2000"/>
              <a:buNone/>
              <a:defRPr sz="2000"/>
            </a:lvl6pPr>
            <a:lvl7pPr lvl="6">
              <a:spcBef>
                <a:spcPts val="0"/>
              </a:spcBef>
              <a:buSzPts val="2000"/>
              <a:buNone/>
              <a:defRPr sz="2000"/>
            </a:lvl7pPr>
            <a:lvl8pPr lvl="7">
              <a:spcBef>
                <a:spcPts val="0"/>
              </a:spcBef>
              <a:buSzPts val="2000"/>
              <a:buNone/>
              <a:defRPr sz="2000"/>
            </a:lvl8pPr>
            <a:lvl9pPr lvl="8">
              <a:spcBef>
                <a:spcPts val="0"/>
              </a:spcBef>
              <a:buSzPts val="2000"/>
              <a:buNone/>
              <a:defRPr sz="2000"/>
            </a:lvl9pPr>
          </a:lstStyle>
          <a:p/>
        </p:txBody>
      </p:sp>
      <p:sp>
        <p:nvSpPr>
          <p:cNvPr id="20" name="Shape 20"/>
          <p:cNvSpPr/>
          <p:nvPr/>
        </p:nvSpPr>
        <p:spPr>
          <a:xfrm rot="-180223">
            <a:off x="472458" y="1841106"/>
            <a:ext cx="498084" cy="337147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ctrTitle"/>
          </p:nvPr>
        </p:nvSpPr>
        <p:spPr>
          <a:xfrm rot="-183804">
            <a:off x="1035603" y="1005109"/>
            <a:ext cx="7763694" cy="1067996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b="1" sz="4800"/>
            </a:lvl1pPr>
            <a:lvl2pPr lvl="1">
              <a:spcBef>
                <a:spcPts val="0"/>
              </a:spcBef>
              <a:buSzPts val="4800"/>
              <a:buNone/>
              <a:defRPr b="1" sz="4800"/>
            </a:lvl2pPr>
            <a:lvl3pPr lvl="2">
              <a:spcBef>
                <a:spcPts val="0"/>
              </a:spcBef>
              <a:buSzPts val="4800"/>
              <a:buNone/>
              <a:defRPr b="1" sz="4800"/>
            </a:lvl3pPr>
            <a:lvl4pPr lvl="3">
              <a:spcBef>
                <a:spcPts val="0"/>
              </a:spcBef>
              <a:buSzPts val="4800"/>
              <a:buNone/>
              <a:defRPr b="1" sz="4800"/>
            </a:lvl4pPr>
            <a:lvl5pPr lvl="4">
              <a:spcBef>
                <a:spcPts val="0"/>
              </a:spcBef>
              <a:buSzPts val="4800"/>
              <a:buNone/>
              <a:defRPr b="1" sz="4800"/>
            </a:lvl5pPr>
            <a:lvl6pPr lvl="5">
              <a:spcBef>
                <a:spcPts val="0"/>
              </a:spcBef>
              <a:buSzPts val="4800"/>
              <a:buNone/>
              <a:defRPr b="1" sz="4800"/>
            </a:lvl6pPr>
            <a:lvl7pPr lvl="6">
              <a:spcBef>
                <a:spcPts val="0"/>
              </a:spcBef>
              <a:buSzPts val="4800"/>
              <a:buNone/>
              <a:defRPr b="1" sz="4800"/>
            </a:lvl7pPr>
            <a:lvl8pPr lvl="7">
              <a:spcBef>
                <a:spcPts val="0"/>
              </a:spcBef>
              <a:buSzPts val="4800"/>
              <a:buNone/>
              <a:defRPr b="1" sz="4800"/>
            </a:lvl8pPr>
            <a:lvl9pPr lvl="8">
              <a:spcBef>
                <a:spcPts val="0"/>
              </a:spcBef>
              <a:buSzPts val="4800"/>
              <a:buNone/>
              <a:defRPr b="1" sz="4800"/>
            </a:lvl9pPr>
          </a:lstStyle>
          <a:p/>
        </p:txBody>
      </p:sp>
      <p:sp>
        <p:nvSpPr>
          <p:cNvPr id="22" name="Shape 22"/>
          <p:cNvSpPr/>
          <p:nvPr/>
        </p:nvSpPr>
        <p:spPr>
          <a:xfrm flipH="1">
            <a:off x="0" y="2633472"/>
            <a:ext cx="9144000" cy="2511743"/>
          </a:xfrm>
          <a:custGeom>
            <a:pathLst>
              <a:path extrusionOk="0" h="3429000" w="914400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rot="-213060">
            <a:off x="920480" y="2871570"/>
            <a:ext cx="6010941" cy="216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0" y="4686300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rot="-85926">
            <a:off x="919152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 rot="10800000">
            <a:off x="0" y="-704"/>
            <a:ext cx="9144000" cy="1086554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 rot="10800000">
            <a:off x="0" y="0"/>
            <a:ext cx="9144000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>
            <a:off x="0" y="4745736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-180223">
            <a:off x="701059" y="526656"/>
            <a:ext cx="498084" cy="337147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rot="-85926">
            <a:off x="916434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>
            <a:off x="0" y="4686300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85926">
            <a:off x="919152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 rot="10800000">
            <a:off x="0" y="-704"/>
            <a:ext cx="9144000" cy="1086554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flipH="1" rot="10800000">
            <a:off x="0" y="0"/>
            <a:ext cx="9144000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rot="-180223">
            <a:off x="701059" y="526656"/>
            <a:ext cx="498084" cy="337147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43" name="Shape 43"/>
          <p:cNvSpPr/>
          <p:nvPr/>
        </p:nvSpPr>
        <p:spPr>
          <a:xfrm rot="-85926">
            <a:off x="916434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46" name="Shape 46"/>
          <p:cNvSpPr/>
          <p:nvPr/>
        </p:nvSpPr>
        <p:spPr>
          <a:xfrm flipH="1">
            <a:off x="0" y="4745736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flipH="1">
            <a:off x="0" y="4686300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 rot="-85926">
            <a:off x="919152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 flipH="1" rot="10800000">
            <a:off x="0" y="-704"/>
            <a:ext cx="9144000" cy="1086554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flipH="1" rot="10800000">
            <a:off x="0" y="0"/>
            <a:ext cx="9144000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rot="-180223">
            <a:off x="701059" y="526656"/>
            <a:ext cx="498084" cy="337147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55" name="Shape 55"/>
          <p:cNvSpPr/>
          <p:nvPr/>
        </p:nvSpPr>
        <p:spPr>
          <a:xfrm rot="-85926">
            <a:off x="916434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0" y="4745736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 flipH="1">
            <a:off x="0" y="4686300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rot="-85926">
            <a:off x="919152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 rot="10800000">
            <a:off x="0" y="-704"/>
            <a:ext cx="9144000" cy="1086554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 rot="-90017">
            <a:off x="999516" y="4338183"/>
            <a:ext cx="5568709" cy="355283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1800"/>
              <a:buNone/>
              <a:defRPr sz="1800"/>
            </a:lvl1pPr>
          </a:lstStyle>
          <a:p/>
        </p:txBody>
      </p:sp>
      <p:sp>
        <p:nvSpPr>
          <p:cNvPr id="63" name="Shape 63"/>
          <p:cNvSpPr/>
          <p:nvPr/>
        </p:nvSpPr>
        <p:spPr>
          <a:xfrm flipH="1" rot="10800000">
            <a:off x="0" y="0"/>
            <a:ext cx="9144000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-85926">
            <a:off x="916434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flipH="1">
            <a:off x="0" y="4745736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 flipH="1">
            <a:off x="0" y="4686300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rot="-85926">
            <a:off x="919152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flipH="1" rot="10800000">
            <a:off x="0" y="-704"/>
            <a:ext cx="9144000" cy="1086554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 flipH="1" rot="10800000">
            <a:off x="0" y="0"/>
            <a:ext cx="9144000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 rot="-85926">
            <a:off x="916434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0" y="4745736"/>
            <a:ext cx="9144000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riendly"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76200" y="57150"/>
            <a:ext cx="0" cy="5029200"/>
          </a:xfrm>
          <a:prstGeom prst="straightConnector1">
            <a:avLst/>
          </a:prstGeom>
          <a:noFill/>
          <a:ln cap="flat" cmpd="sng" w="1079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" name="Shape 7"/>
          <p:cNvCxnSpPr/>
          <p:nvPr/>
        </p:nvCxnSpPr>
        <p:spPr>
          <a:xfrm>
            <a:off x="9067800" y="57150"/>
            <a:ext cx="0" cy="5029200"/>
          </a:xfrm>
          <a:prstGeom prst="straightConnector1">
            <a:avLst/>
          </a:prstGeom>
          <a:noFill/>
          <a:ln cap="flat" cmpd="sng" w="1143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>
            <a:off x="533399" y="57150"/>
            <a:ext cx="0" cy="5029200"/>
          </a:xfrm>
          <a:prstGeom prst="straightConnector1">
            <a:avLst/>
          </a:prstGeom>
          <a:noFill/>
          <a:ln cap="flat" cmpd="sng" w="698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" name="Shape 9"/>
          <p:cNvCxnSpPr/>
          <p:nvPr/>
        </p:nvCxnSpPr>
        <p:spPr>
          <a:xfrm flipH="1">
            <a:off x="914400" y="57150"/>
            <a:ext cx="152400" cy="4743600"/>
          </a:xfrm>
          <a:prstGeom prst="straightConnector1">
            <a:avLst/>
          </a:prstGeom>
          <a:noFill/>
          <a:ln cap="flat" cmpd="sng" w="152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/>
          <p:nvPr/>
        </p:nvSpPr>
        <p:spPr>
          <a:xfrm>
            <a:off x="110055" y="57150"/>
            <a:ext cx="1698625" cy="4972047"/>
          </a:xfrm>
          <a:custGeom>
            <a:pathLst>
              <a:path extrusionOk="0" h="4154" w="107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cap="flat" cmpd="sng" w="25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839160" y="4114800"/>
            <a:ext cx="1181100" cy="597694"/>
          </a:xfrm>
          <a:custGeom>
            <a:pathLst>
              <a:path extrusionOk="0" h="502" w="744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cap="flat" cmpd="sng" w="25400">
            <a:solidFill>
              <a:srgbClr val="CB281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273123" y="2652713"/>
            <a:ext cx="777875" cy="1955006"/>
          </a:xfrm>
          <a:custGeom>
            <a:pathLst>
              <a:path extrusionOk="0" h="1642" w="49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cap="flat" cmpd="sng" w="25400">
            <a:solidFill>
              <a:srgbClr val="D0331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 rot="-180108">
            <a:off x="1177260" y="-15157"/>
            <a:ext cx="8220780" cy="85901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371600"/>
            <a:ext cx="8229600" cy="31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lt2"/>
              </a:buClr>
              <a:buSzPts val="3000"/>
              <a:buFont typeface="Trebuchet MS"/>
              <a:buChar char="●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2"/>
              </a:buClr>
              <a:buSzPts val="2400"/>
              <a:buFont typeface="Trebuchet MS"/>
              <a:buChar char="○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ts val="2400"/>
              <a:buFont typeface="Trebuchet MS"/>
              <a:buChar char="■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●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○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■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●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○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2"/>
              </a:buClr>
              <a:buSzPts val="1800"/>
              <a:buFont typeface="Trebuchet MS"/>
              <a:buChar char="■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image.slidesharecdn.com/globalizationandculturaldiffusion-120406141522-phpapp02/95/globalization-and-cultural-diffusion-1-638.jpg?cb=1359472423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://www.facegroup.com/wp-content/uploads/2013/06/Coke-Blog-Image-41.png" TargetMode="External"/><Relationship Id="rId6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 rot="-183804">
            <a:off x="1035603" y="1005109"/>
            <a:ext cx="7763694" cy="1067996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 rot="-186992">
            <a:off x="1102116" y="2348618"/>
            <a:ext cx="7576305" cy="393947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The Elements of Culture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Questions To Think About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What causes it to change over time?</a:t>
            </a:r>
          </a:p>
          <a:p>
            <a:pPr indent="-203200" lvl="0" marL="0" rtl="0">
              <a:spcBef>
                <a:spcPts val="0"/>
              </a:spcBef>
              <a:buClr>
                <a:srgbClr val="3C0000"/>
              </a:buClr>
              <a:buSzPts val="3200"/>
              <a:buFont typeface="Noto Symbol"/>
              <a:buNone/>
            </a:pPr>
            <a:r>
              <a:t/>
            </a:r>
            <a:endParaRPr/>
          </a:p>
          <a:p>
            <a:pPr indent="-330200" lvl="0" marL="342900">
              <a:spcBef>
                <a:spcPts val="0"/>
              </a:spcBef>
              <a:buSzPts val="3000"/>
              <a:buChar char="•"/>
            </a:pPr>
            <a:r>
              <a:rPr lang="en"/>
              <a:t>How might the world be different if we all shared the same culture?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Exit Slip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130625" y="1021275"/>
            <a:ext cx="8835300" cy="3717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596900" lvl="0" marL="609600" rtl="0">
              <a:spcBef>
                <a:spcPts val="0"/>
              </a:spcBef>
              <a:buSzPts val="3000"/>
              <a:buAutoNum type="arabicPeriod"/>
            </a:pPr>
            <a:r>
              <a:rPr lang="en"/>
              <a:t>What is culture?</a:t>
            </a:r>
          </a:p>
          <a:p>
            <a:pPr indent="-596900" lvl="0" marL="609600" rtl="0">
              <a:spcBef>
                <a:spcPts val="0"/>
              </a:spcBef>
              <a:buSzPts val="3000"/>
              <a:buAutoNum type="arabicPeriod"/>
            </a:pPr>
            <a:r>
              <a:rPr lang="en"/>
              <a:t>Name one element of culture.</a:t>
            </a:r>
          </a:p>
          <a:p>
            <a:pPr indent="-596900" lvl="0" marL="609600" rtl="0">
              <a:spcBef>
                <a:spcPts val="0"/>
              </a:spcBef>
              <a:buSzPts val="3000"/>
              <a:buAutoNum type="arabicPeriod"/>
            </a:pPr>
            <a:r>
              <a:rPr lang="en"/>
              <a:t>The spread of cultural traits is known as…</a:t>
            </a:r>
          </a:p>
          <a:p>
            <a:pPr indent="-596900" lvl="0" marL="609600" rtl="0">
              <a:spcBef>
                <a:spcPts val="0"/>
              </a:spcBef>
              <a:buSzPts val="3000"/>
              <a:buAutoNum type="arabicPeriod"/>
            </a:pPr>
            <a:r>
              <a:rPr lang="en"/>
              <a:t>An area where people share many cultural traits is known as…</a:t>
            </a:r>
          </a:p>
          <a:p>
            <a:pPr indent="-596900" lvl="0" marL="609600">
              <a:spcBef>
                <a:spcPts val="0"/>
              </a:spcBef>
              <a:buSzPts val="3000"/>
              <a:buAutoNum type="arabicPeriod"/>
            </a:pPr>
            <a:r>
              <a:rPr lang="en"/>
              <a:t>Why might cultural diversity cause conflict?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What is Culture?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867650"/>
            <a:ext cx="8229600" cy="413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79400" lvl="0" marL="342900" rtl="0">
              <a:spcBef>
                <a:spcPts val="0"/>
              </a:spcBef>
              <a:buSzPts val="1800"/>
              <a:buChar char="•"/>
            </a:pPr>
            <a:r>
              <a:rPr lang="en" sz="1800"/>
              <a:t>Culture is a set of beliefs, values, and practices that a group of people have in common.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C- clothing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R- religion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A- art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F- food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T- traditions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Go- government/economics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L- language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/>
              <a:t>D- daily life</a:t>
            </a:r>
          </a:p>
          <a:p>
            <a:pPr indent="457200" lvl="0" marL="3200400" algn="l">
              <a:spcBef>
                <a:spcPts val="0"/>
              </a:spcBef>
              <a:buClr>
                <a:srgbClr val="3C0000"/>
              </a:buClr>
              <a:buFont typeface="Noto Symbol"/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Culture Trait is an activity or behavior in which people often take part.</a:t>
            </a:r>
          </a:p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Examples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In the United States: Football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In Germany: They speak German</a:t>
            </a:r>
          </a:p>
          <a:p>
            <a:pPr indent="-260350" lvl="1" marL="742950">
              <a:spcBef>
                <a:spcPts val="0"/>
              </a:spcBef>
              <a:buSzPts val="2400"/>
              <a:buChar char="◉"/>
            </a:pPr>
            <a:r>
              <a:rPr lang="en"/>
              <a:t>In India: Major Religion is Hinduism</a:t>
            </a:r>
          </a:p>
        </p:txBody>
      </p:sp>
      <p:pic>
        <p:nvPicPr>
          <p:cNvPr descr="thCAUO37QL.jpg"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0025" y="2209800"/>
            <a:ext cx="2747400" cy="211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Culture Region is an area in which people have many shared cultural traits</a:t>
            </a:r>
          </a:p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Examples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The Middle East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The Amish lifestyle in Pennsylvania </a:t>
            </a:r>
          </a:p>
          <a:p>
            <a:pPr indent="-260350" lvl="1" marL="742950">
              <a:spcBef>
                <a:spcPts val="0"/>
              </a:spcBef>
              <a:buSzPts val="2400"/>
              <a:buChar char="◉"/>
            </a:pPr>
            <a:r>
              <a:rPr lang="en"/>
              <a:t>Chinatown in San Francisco</a:t>
            </a:r>
          </a:p>
        </p:txBody>
      </p:sp>
      <p:pic>
        <p:nvPicPr>
          <p:cNvPr descr="thCAYRKZVJ.jpg" id="100" name="Shape 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83600" y="2256300"/>
            <a:ext cx="2476200" cy="207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Ethnic Group is a group of people who share a common culture and ancestry.</a:t>
            </a:r>
          </a:p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Examples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Dutch</a:t>
            </a:r>
          </a:p>
          <a:p>
            <a:pPr indent="-260350" lvl="1" marL="742950" rtl="0">
              <a:spcBef>
                <a:spcPts val="0"/>
              </a:spcBef>
              <a:buSzPts val="2400"/>
              <a:buChar char="◉"/>
            </a:pPr>
            <a:r>
              <a:rPr lang="en"/>
              <a:t>Germans</a:t>
            </a:r>
          </a:p>
          <a:p>
            <a:pPr indent="-260350" lvl="1" marL="742950">
              <a:spcBef>
                <a:spcPts val="0"/>
              </a:spcBef>
              <a:buSzPts val="2400"/>
              <a:buChar char="◉"/>
            </a:pPr>
            <a:r>
              <a:rPr lang="en"/>
              <a:t>English</a:t>
            </a:r>
          </a:p>
        </p:txBody>
      </p:sp>
      <p:pic>
        <p:nvPicPr>
          <p:cNvPr descr="thCA2GDIV9.jpg"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2875" y="2297875"/>
            <a:ext cx="2870700" cy="181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Culture Diversity is the state of having a variety of cultures in the same</a:t>
            </a:r>
            <a:r>
              <a:rPr lang="en" sz="3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area</a:t>
            </a:r>
          </a:p>
          <a:p>
            <a:pPr indent="-330200" lvl="0" marL="342900" rtl="0">
              <a:spcBef>
                <a:spcPts val="0"/>
              </a:spcBef>
              <a:buSzPts val="3000"/>
              <a:buChar char="•"/>
            </a:pPr>
            <a:r>
              <a:rPr lang="en"/>
              <a:t>Examples</a:t>
            </a:r>
          </a:p>
          <a:p>
            <a:pPr indent="-215900" lvl="4" marL="2057400" rtl="0">
              <a:spcBef>
                <a:spcPts val="0"/>
              </a:spcBef>
              <a:buSzPts val="1800"/>
              <a:buChar char="•"/>
            </a:pPr>
            <a:r>
              <a:rPr lang="en"/>
              <a:t>New York City</a:t>
            </a:r>
          </a:p>
          <a:p>
            <a:pPr indent="-215900" lvl="4" marL="2057400" rtl="0">
              <a:spcBef>
                <a:spcPts val="0"/>
              </a:spcBef>
              <a:buSzPts val="1800"/>
              <a:buChar char="•"/>
            </a:pPr>
            <a:r>
              <a:rPr lang="en"/>
              <a:t>Los Angeles </a:t>
            </a:r>
          </a:p>
          <a:p>
            <a:pPr indent="-215900" lvl="4" marL="2057400">
              <a:spcBef>
                <a:spcPts val="0"/>
              </a:spcBef>
              <a:buSzPts val="1800"/>
              <a:buChar char="•"/>
            </a:pPr>
            <a:r>
              <a:rPr lang="en"/>
              <a:t>Bowling Green</a:t>
            </a:r>
          </a:p>
        </p:txBody>
      </p:sp>
      <p:pic>
        <p:nvPicPr>
          <p:cNvPr descr="C:\Program Files\Microsoft Office\MEDIA\CAGCAT10\j0195534.wmf"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0500" y="2776950"/>
            <a:ext cx="1476300" cy="1817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Program Files\Microsoft Office\MEDIA\CAGCAT10\j0212219.wmf" id="115" name="Shape 1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425" y="3039625"/>
            <a:ext cx="17463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342900">
              <a:spcBef>
                <a:spcPts val="0"/>
              </a:spcBef>
              <a:buSzPts val="3000"/>
              <a:buChar char="•"/>
            </a:pPr>
            <a:r>
              <a:rPr lang="en"/>
              <a:t>Culture Diffusion is the spread of culture traits from one region to another.</a:t>
            </a:r>
          </a:p>
        </p:txBody>
      </p:sp>
      <p:sp>
        <p:nvSpPr>
          <p:cNvPr id="122" name="Shape 122"/>
          <p:cNvSpPr/>
          <p:nvPr/>
        </p:nvSpPr>
        <p:spPr>
          <a:xfrm>
            <a:off x="7626725" y="2043300"/>
            <a:ext cx="1035600" cy="915300"/>
          </a:xfrm>
          <a:prstGeom prst="ellipse">
            <a:avLst/>
          </a:prstGeom>
          <a:solidFill>
            <a:srgbClr val="1155CC"/>
          </a:solidFill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7131425" y="2163300"/>
            <a:ext cx="495300" cy="6753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19050">
            <a:solidFill>
              <a:srgbClr val="A4C2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7791875" y="1593000"/>
            <a:ext cx="705300" cy="4503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19050">
            <a:solidFill>
              <a:srgbClr val="A4C2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8497175" y="2185800"/>
            <a:ext cx="495300" cy="630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19050">
            <a:solidFill>
              <a:srgbClr val="A4C2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7844375" y="2816100"/>
            <a:ext cx="600300" cy="450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19050">
            <a:solidFill>
              <a:srgbClr val="A4C2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7" name="Shape 12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973725"/>
            <a:ext cx="2743201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43200" y="2973725"/>
            <a:ext cx="4665608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7772400" cy="65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Clr>
                <a:srgbClr val="23005F"/>
              </a:buClr>
              <a:buFont typeface="Carme"/>
              <a:buNone/>
            </a:pPr>
            <a:r>
              <a:rPr lang="en"/>
              <a:t>Why is it important to learn about culture?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17575" y="2037600"/>
            <a:ext cx="7683300" cy="22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342900" rtl="0">
              <a:spcBef>
                <a:spcPts val="0"/>
              </a:spcBef>
              <a:buClr>
                <a:srgbClr val="EFEFEF"/>
              </a:buClr>
              <a:buSzPts val="3200"/>
              <a:buFont typeface="Trebuchet MS"/>
              <a:buChar char="•"/>
            </a:pPr>
            <a:r>
              <a:rPr lang="en" sz="3200">
                <a:solidFill>
                  <a:srgbClr val="EFEFEF"/>
                </a:solidFill>
                <a:latin typeface="Trebuchet MS"/>
                <a:ea typeface="Trebuchet MS"/>
                <a:cs typeface="Trebuchet MS"/>
                <a:sym typeface="Trebuchet MS"/>
              </a:rPr>
              <a:t>The world includes many different culture groups.</a:t>
            </a:r>
          </a:p>
          <a:p>
            <a:pPr indent="-342900" lvl="0" marL="342900" rtl="0">
              <a:spcBef>
                <a:spcPts val="640"/>
              </a:spcBef>
              <a:buClr>
                <a:srgbClr val="EFEFEF"/>
              </a:buClr>
              <a:buSzPts val="3200"/>
              <a:buFont typeface="Trebuchet MS"/>
              <a:buChar char="•"/>
            </a:pPr>
            <a:r>
              <a:rPr lang="en" sz="3200">
                <a:solidFill>
                  <a:srgbClr val="EFEFEF"/>
                </a:solidFill>
                <a:latin typeface="Trebuchet MS"/>
                <a:ea typeface="Trebuchet MS"/>
                <a:cs typeface="Trebuchet MS"/>
                <a:sym typeface="Trebuchet MS"/>
              </a:rPr>
              <a:t>New ideas and events lead to changes in culture.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 rot="-228135">
            <a:off x="1184358" y="-16296"/>
            <a:ext cx="8215584" cy="85973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The Big Idea:</a:t>
            </a:r>
          </a:p>
          <a:p>
            <a:pPr indent="-330200" lvl="0" marL="342900">
              <a:spcBef>
                <a:spcPts val="0"/>
              </a:spcBef>
              <a:buSzPts val="3000"/>
              <a:buChar char="•"/>
            </a:pPr>
            <a:r>
              <a:rPr lang="en"/>
              <a:t>Culture, a group’s shared practices and beliefs, differs from group to group and changes over time.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